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5" r:id="rId9"/>
    <p:sldId id="266" r:id="rId10"/>
    <p:sldId id="267" r:id="rId11"/>
    <p:sldId id="269" r:id="rId12"/>
    <p:sldId id="270" r:id="rId13"/>
    <p:sldId id="271" r:id="rId14"/>
    <p:sldId id="272" r:id="rId15"/>
    <p:sldId id="294" r:id="rId16"/>
    <p:sldId id="273" r:id="rId17"/>
    <p:sldId id="275" r:id="rId18"/>
    <p:sldId id="276" r:id="rId19"/>
    <p:sldId id="277" r:id="rId20"/>
    <p:sldId id="278" r:id="rId21"/>
    <p:sldId id="281" r:id="rId22"/>
    <p:sldId id="285" r:id="rId23"/>
    <p:sldId id="286" r:id="rId24"/>
    <p:sldId id="287" r:id="rId25"/>
    <p:sldId id="288" r:id="rId26"/>
    <p:sldId id="289" r:id="rId27"/>
    <p:sldId id="290" r:id="rId28"/>
    <p:sldId id="292" r:id="rId29"/>
    <p:sldId id="293" r:id="rId30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Lato" panose="020B0604020202020204" charset="0"/>
      <p:regular r:id="rId36"/>
      <p:bold r:id="rId37"/>
      <p:italic r:id="rId38"/>
      <p:boldItalic r:id="rId39"/>
    </p:embeddedFont>
    <p:embeddedFont>
      <p:font typeface="Montserrat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5D52A1-EDEC-4106-BC6E-90AD205D5CA7}">
  <a:tblStyle styleId="{CE5D52A1-EDEC-4106-BC6E-90AD205D5C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9224" autoAdjust="0"/>
  </p:normalViewPr>
  <p:slideViewPr>
    <p:cSldViewPr snapToGrid="0">
      <p:cViewPr varScale="1">
        <p:scale>
          <a:sx n="67" d="100"/>
          <a:sy n="67" d="100"/>
        </p:scale>
        <p:origin x="6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36a9ed05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736a9ed05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36a9ed05b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736a9ed05b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36a9ed05b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736a9ed05b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36a9ed05b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>
                <a:solidFill>
                  <a:srgbClr val="FFFFFF"/>
                </a:solidFill>
              </a:rPr>
              <a:t>What is this resume meant to achieve?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the point behind this resume?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it meant to achieve?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it REALLY meant to achieve?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WHOAMI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Understand who you are, what you do best.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Focus on what you do best, mention the rest.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Know who you are, and where you are at in your career.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Student? Push community and education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 err="1"/>
              <a:t>Pentester</a:t>
            </a:r>
            <a:r>
              <a:rPr lang="en-US" b="0" dirty="0"/>
              <a:t>? Push CVE’s, </a:t>
            </a:r>
            <a:r>
              <a:rPr lang="en-US" b="0" dirty="0" err="1"/>
              <a:t>OffSec</a:t>
            </a:r>
            <a:r>
              <a:rPr lang="en-US" b="0" dirty="0"/>
              <a:t> Certs, engagements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Engineer? Push building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DevOps? Push Agile, push orchestration, push Dev skills and what level on each language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Experienced? Push Company names, achievements, promotion trends.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Add weight behind your plan. Student&gt;Intern&gt;Analyst&gt;Engineer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How to achieve?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Getting a gig with a resume is like using google maps to know the directions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How do you expect to get from A to C, through B without knowing the path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Know what you want to do, know WHO YOU ARE, then work on the resume.</a:t>
            </a:r>
            <a:br>
              <a:rPr lang="en-US" b="0" dirty="0"/>
            </a:br>
            <a:br>
              <a:rPr lang="en-US" b="0" dirty="0"/>
            </a:br>
            <a:r>
              <a:rPr lang="en-US" b="1" dirty="0"/>
              <a:t>Which Layout?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Whatever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Pick one that achieves what you set out in your achievement road map to achieve the achievable.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What comes in, what does not?</a:t>
            </a:r>
            <a:endParaRPr b="1" dirty="0"/>
          </a:p>
        </p:txBody>
      </p:sp>
      <p:sp>
        <p:nvSpPr>
          <p:cNvPr id="264" name="Google Shape;264;g736a9ed05b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36a9ed05b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Time on Target: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About how little time on review a resume. 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Eye of beholder</a:t>
            </a:r>
            <a:r>
              <a:rPr lang="en-US" dirty="0"/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1 perfect resume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Community Engagement: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One of Us, commonality, birds of a feather. CONVERSATION STARTER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Working Document: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Once per month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If in doubt, read the Screen: Read your CV, get someone with good grammar to read it </a:t>
            </a:r>
            <a:r>
              <a:rPr lang="en-US" dirty="0" err="1"/>
              <a:t>it</a:t>
            </a:r>
            <a:r>
              <a:rPr lang="en-US" dirty="0"/>
              <a:t>. Spelling and grammar cut first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Photo: 1 more layer to critique you 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Summary: Where did you come from, what are you doing, what are planning to do in the future. 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PerSEC</a:t>
            </a:r>
            <a:r>
              <a:rPr lang="en-US" dirty="0"/>
              <a:t>: Include what is needed, don’t include EVERYTHING. Town, State, number, email LI, GITHUB/Blog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LAYOUT: Use a layout that looks good.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Colour</a:t>
            </a:r>
            <a:r>
              <a:rPr lang="en-US" dirty="0"/>
              <a:t>: Use </a:t>
            </a:r>
            <a:r>
              <a:rPr lang="en-US" dirty="0" err="1"/>
              <a:t>colour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How to Display: NEXT SLIDE</a:t>
            </a:r>
            <a:endParaRPr dirty="0"/>
          </a:p>
        </p:txBody>
      </p:sp>
      <p:sp>
        <p:nvSpPr>
          <p:cNvPr id="264" name="Google Shape;264;g736a9ed05b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47290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36a9ed05b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work on Resume: </a:t>
            </a:r>
            <a:br>
              <a:rPr lang="en-US" dirty="0"/>
            </a:br>
            <a:r>
              <a:rPr lang="en-US" dirty="0"/>
              <a:t>Once a month. Never know. </a:t>
            </a:r>
            <a:r>
              <a:rPr lang="en-US" dirty="0" err="1"/>
              <a:t>Redundency</a:t>
            </a:r>
            <a:r>
              <a:rPr lang="en-US" dirty="0"/>
              <a:t> after comfort</a:t>
            </a:r>
            <a:br>
              <a:rPr lang="en-US" dirty="0"/>
            </a:br>
            <a:r>
              <a:rPr lang="en-US" dirty="0"/>
              <a:t>Business Owner</a:t>
            </a:r>
            <a:br>
              <a:rPr lang="en-US" dirty="0"/>
            </a:br>
            <a:r>
              <a:rPr lang="en-US" dirty="0"/>
              <a:t>Dream job could be missed</a:t>
            </a:r>
            <a:br>
              <a:rPr lang="en-US" dirty="0"/>
            </a:b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LEET: You are good, you know you are good, or others tell you are good. Display good, BUT DON’T OVERSTATE your ability. You will get caught out, and it will be </a:t>
            </a:r>
            <a:r>
              <a:rPr lang="en-US" dirty="0" err="1"/>
              <a:t>embarresing</a:t>
            </a:r>
            <a:r>
              <a:rPr lang="en-US" dirty="0"/>
              <a:t> and it will be remembered by you (Ego shot), your recruiter (Wont rep again), employer (Will avoid for years to come)</a:t>
            </a:r>
            <a:br>
              <a:rPr lang="en-US" dirty="0"/>
            </a:b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ONCE A CHEATER, ALWAYS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Found some FIRE Memes on resumes, so see next</a:t>
            </a:r>
            <a:endParaRPr dirty="0"/>
          </a:p>
        </p:txBody>
      </p:sp>
      <p:sp>
        <p:nvSpPr>
          <p:cNvPr id="271" name="Google Shape;271;g736a9ed05b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36a9ed05b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a recruiter sees? NEXT SLIDE</a:t>
            </a:r>
            <a:endParaRPr dirty="0"/>
          </a:p>
        </p:txBody>
      </p:sp>
      <p:sp>
        <p:nvSpPr>
          <p:cNvPr id="292" name="Google Shape;292;g736a9ed05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36a9ed05b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736a9ed05b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36a9ed05b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736a9ed05b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36a9ed05b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NEXT UP INTERVIEWS</a:t>
            </a:r>
            <a:endParaRPr dirty="0"/>
          </a:p>
        </p:txBody>
      </p:sp>
      <p:sp>
        <p:nvSpPr>
          <p:cNvPr id="314" name="Google Shape;314;g736a9ed05b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36a9ed05b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Salary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How long have I been in my current job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Pay bump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Relocation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6" name="Google Shape;336;g736a9ed05b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36a9ed05b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0" name="Google Shape;370;g736a9ed05b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36a9ed05b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making the decision to accept an offer with a new company it is CRUCIAL to understand 3 basic factors. Note that these 3 parts cross pollinate the others. A symbiosis if you will.</a:t>
            </a:r>
            <a:br>
              <a:rPr lang="en-US" dirty="0"/>
            </a:b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Short Term? Money in the bank, quality of living, medical cover, educational reimbursement </a:t>
            </a:r>
            <a:r>
              <a:rPr lang="en-US" dirty="0" err="1"/>
              <a:t>etc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Mid Term-The Job: What is this job going to do for me? What skills will I learn. What ability will improve? What new challenges will I face and HOW WILL THIS AFFECT MY FUTURE.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Long Term-YOUR RESUME: How will this look on my resume? What value does this bring to me. What happens if you take a high paying gig that slowly kills you inside, and then you quit? Do that too many times you kill your career as you become a risk hire.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taking short term contracts, that is fine! Just label the gig as a contract.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I was a contractor</a:t>
            </a:r>
            <a:endParaRPr dirty="0"/>
          </a:p>
        </p:txBody>
      </p:sp>
      <p:sp>
        <p:nvSpPr>
          <p:cNvPr id="376" name="Google Shape;376;g736a9ed05b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36a9ed05b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736a9ed05b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Dealing with a Recruiter</a:t>
            </a:r>
            <a:endParaRPr dirty="0"/>
          </a:p>
        </p:txBody>
      </p:sp>
      <p:sp>
        <p:nvSpPr>
          <p:cNvPr id="391" name="Google Shape;39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36a9ed05b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736a9ed05b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36a9ed05b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736a9ed05b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06484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36a9ed05b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736a9ed05b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36a9ed05b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736a9ed05b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36a9ed05b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736a9ed05b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36a9ed05b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736a9ed05b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36a9ed05b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736a9ed05b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36a9ed05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736a9ed05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10000500" y="673"/>
            <a:ext cx="2191500" cy="21915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654"/>
            <a:ext cx="6871435" cy="6845694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4716200" y="2104533"/>
            <a:ext cx="6690000" cy="210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778600" y="5233233"/>
            <a:ext cx="4627500" cy="67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5875053" y="0"/>
            <a:ext cx="6316642" cy="6857248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1098467" y="1712900"/>
            <a:ext cx="63681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1pPr>
            <a:lvl2pPr lvl="1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2pPr>
            <a:lvl3pPr lvl="2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3pPr>
            <a:lvl4pPr lvl="3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4pPr>
            <a:lvl5pPr lvl="4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5pPr>
            <a:lvl6pPr lvl="5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6pPr>
            <a:lvl7pPr lvl="6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7pPr>
            <a:lvl8pPr lvl="7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8pPr>
            <a:lvl9pPr lvl="8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1098467" y="3524166"/>
            <a:ext cx="6368100" cy="162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5875053" y="0"/>
            <a:ext cx="6316642" cy="6857248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1098467" y="2737333"/>
            <a:ext cx="6116100" cy="1531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4537500" cy="388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6577628" y="2090067"/>
            <a:ext cx="4537500" cy="388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5065200" cy="199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730000" y="2630067"/>
            <a:ext cx="5065200" cy="3221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5875053" y="0"/>
            <a:ext cx="6316642" cy="6857829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1098467" y="1155700"/>
            <a:ext cx="6116100" cy="469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730000" y="2211100"/>
            <a:ext cx="4048500" cy="2335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730000" y="4717333"/>
            <a:ext cx="4048500" cy="67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6197600" y="2262133"/>
            <a:ext cx="4902300" cy="3129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5504636"/>
            <a:ext cx="931877" cy="912853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1083633" y="5740500"/>
            <a:ext cx="9248100" cy="69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rgbClr val="8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  <a:defRPr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238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gif"/><Relationship Id="rId4" Type="http://schemas.openxmlformats.org/officeDocument/2006/relationships/image" Target="../media/image29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womensmedia/2014/04/28/act-now-to-shrink-the-confidence-gap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giphy.com/" TargetMode="External"/><Relationship Id="rId4" Type="http://schemas.openxmlformats.org/officeDocument/2006/relationships/hyperlink" Target="https://business.linkedin.com/talent-solutions/blog/diversity/2019/how-women-find-jobs-gender-report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s://twitter.com/AngusRedBlue" TargetMode="External"/><Relationship Id="rId7" Type="http://schemas.openxmlformats.org/officeDocument/2006/relationships/hyperlink" Target="https://www.hackthebox.eu/home/users/profile/195578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linkedin.com/in/chwroth/" TargetMode="External"/><Relationship Id="rId11" Type="http://schemas.openxmlformats.org/officeDocument/2006/relationships/image" Target="../media/image36.png"/><Relationship Id="rId5" Type="http://schemas.openxmlformats.org/officeDocument/2006/relationships/hyperlink" Target="https://github.com/AngusRed" TargetMode="External"/><Relationship Id="rId10" Type="http://schemas.openxmlformats.org/officeDocument/2006/relationships/image" Target="../media/image35.png"/><Relationship Id="rId4" Type="http://schemas.openxmlformats.org/officeDocument/2006/relationships/hyperlink" Target="https://twitter.com/hack_south" TargetMode="External"/><Relationship Id="rId9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13.jp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ctrTitle"/>
          </p:nvPr>
        </p:nvSpPr>
        <p:spPr>
          <a:xfrm>
            <a:off x="4716200" y="2104533"/>
            <a:ext cx="6690000" cy="21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dirty="0"/>
              <a:t>Hacker Careers 101</a:t>
            </a:r>
            <a:endParaRPr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subTitle" idx="1"/>
          </p:nvPr>
        </p:nvSpPr>
        <p:spPr>
          <a:xfrm>
            <a:off x="6778600" y="5233233"/>
            <a:ext cx="46275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 err="1"/>
              <a:t>TUDublin</a:t>
            </a:r>
            <a:r>
              <a:rPr lang="en-US" dirty="0"/>
              <a:t> / </a:t>
            </a:r>
            <a:r>
              <a:rPr lang="en-US" dirty="0" err="1"/>
              <a:t>HackerSock</a:t>
            </a:r>
            <a:endParaRPr dirty="0"/>
          </a:p>
        </p:txBody>
      </p:sp>
      <p:pic>
        <p:nvPicPr>
          <p:cNvPr id="142" name="Google Shape;142;p14" descr="programming hacking 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1175" y="467100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Your entry into infosec? Continued</a:t>
            </a:r>
            <a:endParaRPr/>
          </a:p>
        </p:txBody>
      </p:sp>
      <p:sp>
        <p:nvSpPr>
          <p:cNvPr id="231" name="Google Shape;23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Root/s</a:t>
            </a:r>
            <a:endParaRPr b="1" dirty="0">
              <a:solidFill>
                <a:srgbClr val="FFFFFF"/>
              </a:solidFill>
            </a:endParaRPr>
          </a:p>
          <a:p>
            <a:pPr marL="13716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Reroll</a:t>
            </a:r>
            <a:endParaRPr b="1"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Working a non-security related role (General IT, Development)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Working a less security centric role (</a:t>
            </a:r>
            <a:r>
              <a:rPr lang="en-US" dirty="0" err="1">
                <a:solidFill>
                  <a:srgbClr val="FFFFFF"/>
                </a:solidFill>
              </a:rPr>
              <a:t>SysAdm</a:t>
            </a:r>
            <a:r>
              <a:rPr lang="en-US" dirty="0">
                <a:solidFill>
                  <a:srgbClr val="FFFFFF"/>
                </a:solidFill>
              </a:rPr>
              <a:t>, Helpdesk, Pre-sales </a:t>
            </a:r>
            <a:r>
              <a:rPr lang="en-US" dirty="0" err="1">
                <a:solidFill>
                  <a:srgbClr val="FFFFFF"/>
                </a:solidFill>
              </a:rPr>
              <a:t>eng</a:t>
            </a:r>
            <a:r>
              <a:rPr lang="en-US" dirty="0">
                <a:solidFill>
                  <a:srgbClr val="FFFFFF"/>
                </a:solidFill>
              </a:rPr>
              <a:t>)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Get introduced to security 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Upskill/Retrain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Get your first security gig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Ride the wave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PROFIT</a:t>
            </a:r>
            <a:endParaRPr dirty="0">
              <a:solidFill>
                <a:srgbClr val="FFFFFF"/>
              </a:solidFill>
            </a:endParaRPr>
          </a:p>
          <a:p>
            <a:pPr marL="13716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Linear</a:t>
            </a:r>
            <a:endParaRPr b="1"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Young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Growing up involved in community/security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Solid skills by 18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Goes to Uni studying security/completes courses in security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Completes/Graduation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Junior &gt; Mid &gt; Senior &gt; …….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PROFIT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  <a:p>
            <a:pPr marL="1371600" lvl="0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endParaRPr b="1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Your entry into infosec: Summary</a:t>
            </a:r>
            <a:endParaRPr/>
          </a:p>
        </p:txBody>
      </p:sp>
      <p:sp>
        <p:nvSpPr>
          <p:cNvPr id="243" name="Google Shape;243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There is no 1 way to get into Infosec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Tell them of us!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Don’t be evil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Help someone less experienced than you and learn from those more experienced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Become part of the conversation, part of the community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Get involved 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Volunteering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CFP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CTF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Organizer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ABL!!!!</a:t>
            </a:r>
            <a:endParaRPr dirty="0">
              <a:solidFill>
                <a:srgbClr val="FFFFFF"/>
              </a:solidFill>
            </a:endParaRPr>
          </a:p>
          <a:p>
            <a:pPr marL="91440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 txBox="1">
            <a:spLocks noGrp="1"/>
          </p:cNvSpPr>
          <p:nvPr>
            <p:ph type="ctrTitle"/>
          </p:nvPr>
        </p:nvSpPr>
        <p:spPr>
          <a:xfrm>
            <a:off x="4224528" y="552030"/>
            <a:ext cx="7181572" cy="84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dk1"/>
              </a:buClr>
              <a:buSzPts val="6000"/>
            </a:pPr>
            <a:r>
              <a:rPr lang="en-US" dirty="0"/>
              <a:t>Hacker Careers 101</a:t>
            </a:r>
            <a:endParaRPr dirty="0"/>
          </a:p>
        </p:txBody>
      </p:sp>
      <p:sp>
        <p:nvSpPr>
          <p:cNvPr id="249" name="Google Shape;249;p28"/>
          <p:cNvSpPr txBox="1">
            <a:spLocks noGrp="1"/>
          </p:cNvSpPr>
          <p:nvPr>
            <p:ph type="subTitle" idx="1"/>
          </p:nvPr>
        </p:nvSpPr>
        <p:spPr>
          <a:xfrm>
            <a:off x="5419450" y="5038025"/>
            <a:ext cx="6640500" cy="13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b="1"/>
              <a:t>What matters?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Resumes, Linked In, CERTS and degrees (Prepare for ambiguity)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3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matters?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Subjects:</a:t>
            </a:r>
            <a:endParaRPr b="1"/>
          </a:p>
        </p:txBody>
      </p:sp>
      <p:sp>
        <p:nvSpPr>
          <p:cNvPr id="255" name="Google Shape;255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●"/>
            </a:pPr>
            <a:r>
              <a:rPr lang="en-US" sz="6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Resume</a:t>
            </a:r>
            <a:endParaRPr sz="6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●"/>
            </a:pPr>
            <a:r>
              <a:rPr lang="en-US" sz="6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Linked In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●"/>
            </a:pPr>
            <a:r>
              <a:rPr lang="en-US" sz="6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Applications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●"/>
            </a:pPr>
            <a:r>
              <a:rPr lang="en-US" sz="6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Closing</a:t>
            </a:r>
            <a:endParaRPr sz="6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2100"/>
              </a:spcAft>
              <a:buNone/>
            </a:pPr>
            <a:endParaRPr dirty="0"/>
          </a:p>
        </p:txBody>
      </p:sp>
      <p:pic>
        <p:nvPicPr>
          <p:cNvPr id="5122" name="Picture 2" descr="season 5 episode 1 GIF by Workaholics">
            <a:extLst>
              <a:ext uri="{FF2B5EF4-FFF2-40B4-BE49-F238E27FC236}">
                <a16:creationId xmlns:a16="http://schemas.microsoft.com/office/drawing/2014/main" id="{B40625B4-8B48-4AC1-8023-792B70E2910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043" y="1825625"/>
            <a:ext cx="6304844" cy="354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Resumes/Curriculum Vitae/CV</a:t>
            </a:r>
            <a:br>
              <a:rPr lang="en-US" dirty="0"/>
            </a:br>
            <a:r>
              <a:rPr lang="en-US" sz="2000" dirty="0"/>
              <a:t>What to think about before you start</a:t>
            </a:r>
            <a:endParaRPr sz="2000" dirty="0"/>
          </a:p>
        </p:txBody>
      </p:sp>
      <p:sp>
        <p:nvSpPr>
          <p:cNvPr id="268" name="Google Shape;268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2000" dirty="0">
                <a:solidFill>
                  <a:srgbClr val="FFFFFF"/>
                </a:solidFill>
              </a:rPr>
              <a:t>What is this resume meant to achieve?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2000" dirty="0">
                <a:solidFill>
                  <a:srgbClr val="FFFFFF"/>
                </a:solidFill>
              </a:rPr>
              <a:t>WHOAMI and weight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2000" dirty="0">
                <a:solidFill>
                  <a:srgbClr val="FFFFFF"/>
                </a:solidFill>
              </a:rPr>
              <a:t>What do I do to achieve what I am meant to achieve?</a:t>
            </a:r>
            <a:endParaRPr sz="2000" dirty="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2000" dirty="0">
                <a:solidFill>
                  <a:srgbClr val="FFFFFF"/>
                </a:solidFill>
              </a:rPr>
              <a:t>What are your strong suites?</a:t>
            </a:r>
          </a:p>
          <a:p>
            <a:pPr lvl="2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-US" sz="1800" dirty="0">
                <a:solidFill>
                  <a:srgbClr val="FFFFFF"/>
                </a:solidFill>
              </a:rPr>
              <a:t>Education</a:t>
            </a:r>
          </a:p>
          <a:p>
            <a:pPr lvl="2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-US" sz="1800" dirty="0">
                <a:solidFill>
                  <a:srgbClr val="FFFFFF"/>
                </a:solidFill>
              </a:rPr>
              <a:t>Certs</a:t>
            </a:r>
          </a:p>
          <a:p>
            <a:pPr lvl="2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-US" sz="1800" dirty="0">
                <a:solidFill>
                  <a:srgbClr val="FFFFFF"/>
                </a:solidFill>
              </a:rPr>
              <a:t>Community Engagement</a:t>
            </a:r>
          </a:p>
          <a:p>
            <a:pPr lvl="2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-US" sz="1800" dirty="0">
                <a:solidFill>
                  <a:srgbClr val="FFFFFF"/>
                </a:solidFill>
              </a:rPr>
              <a:t>Experience</a:t>
            </a:r>
            <a:endParaRPr sz="1800"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2000" dirty="0">
                <a:solidFill>
                  <a:srgbClr val="FFFFFF"/>
                </a:solidFill>
              </a:rPr>
              <a:t>Which layout works best?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2000" dirty="0">
                <a:solidFill>
                  <a:srgbClr val="FFFFFF"/>
                </a:solidFill>
              </a:rPr>
              <a:t>Do I list it all?</a:t>
            </a:r>
          </a:p>
          <a:p>
            <a:pPr lvl="2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-US" sz="1800" dirty="0">
                <a:solidFill>
                  <a:srgbClr val="FFFFFF"/>
                </a:solidFill>
              </a:rPr>
              <a:t>Time on target</a:t>
            </a:r>
          </a:p>
          <a:p>
            <a:pPr lvl="2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-US" sz="1800" dirty="0">
                <a:solidFill>
                  <a:srgbClr val="FFFFFF"/>
                </a:solidFill>
              </a:rPr>
              <a:t>What's there to talk about?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endParaRPr dirty="0">
              <a:solidFill>
                <a:srgbClr val="FFFFFF"/>
              </a:solidFill>
            </a:endParaRPr>
          </a:p>
        </p:txBody>
      </p:sp>
      <p:pic>
        <p:nvPicPr>
          <p:cNvPr id="1026" name="Picture 2" descr="resume am i impressive or what GIF">
            <a:extLst>
              <a:ext uri="{FF2B5EF4-FFF2-40B4-BE49-F238E27FC236}">
                <a16:creationId xmlns:a16="http://schemas.microsoft.com/office/drawing/2014/main" id="{E5CC2140-94D1-4F96-9ACC-434D3010821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1433512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Matters: Resumes/Curriculum Vitae/CV</a:t>
            </a:r>
            <a:endParaRPr/>
          </a:p>
        </p:txBody>
      </p:sp>
      <p:sp>
        <p:nvSpPr>
          <p:cNvPr id="268" name="Google Shape;268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2000" dirty="0">
                <a:solidFill>
                  <a:srgbClr val="FFFFFF"/>
                </a:solidFill>
              </a:rPr>
              <a:t>Time on target</a:t>
            </a:r>
            <a:endParaRPr sz="2000"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2000" dirty="0">
                <a:solidFill>
                  <a:srgbClr val="FFFFFF"/>
                </a:solidFill>
              </a:rPr>
              <a:t>“Resumes are in the eye of the beholder”</a:t>
            </a:r>
            <a:endParaRPr sz="2000"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2000" dirty="0">
                <a:solidFill>
                  <a:srgbClr val="FFFFFF"/>
                </a:solidFill>
              </a:rPr>
              <a:t>1 Page is great, 2 is fine (Most common), 3 is not, 4+ is Corona</a:t>
            </a:r>
            <a:endParaRPr sz="2000"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2000" dirty="0">
                <a:solidFill>
                  <a:srgbClr val="FFFFFF"/>
                </a:solidFill>
              </a:rPr>
              <a:t>Community Engagement</a:t>
            </a:r>
            <a:endParaRPr sz="2000"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2000" dirty="0">
                <a:solidFill>
                  <a:srgbClr val="FFFFFF"/>
                </a:solidFill>
              </a:rPr>
              <a:t>It’s a working document 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2000" dirty="0">
                <a:solidFill>
                  <a:srgbClr val="FFFFFF"/>
                </a:solidFill>
              </a:rPr>
              <a:t>If in doubt, read the screen</a:t>
            </a:r>
            <a:endParaRPr sz="2000"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2000" dirty="0">
                <a:solidFill>
                  <a:srgbClr val="FFFFFF"/>
                </a:solidFill>
              </a:rPr>
              <a:t>Photo</a:t>
            </a:r>
            <a:endParaRPr sz="2000"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2000" dirty="0">
                <a:solidFill>
                  <a:srgbClr val="FFFFFF"/>
                </a:solidFill>
              </a:rPr>
              <a:t>Personal information/</a:t>
            </a:r>
            <a:r>
              <a:rPr lang="en-US" sz="2000" dirty="0" err="1">
                <a:solidFill>
                  <a:srgbClr val="FFFFFF"/>
                </a:solidFill>
              </a:rPr>
              <a:t>OpSec</a:t>
            </a:r>
            <a:r>
              <a:rPr lang="en-US" sz="2000" dirty="0">
                <a:solidFill>
                  <a:srgbClr val="FFFFFF"/>
                </a:solidFill>
              </a:rPr>
              <a:t>/</a:t>
            </a:r>
            <a:r>
              <a:rPr lang="en-US" sz="2000" dirty="0" err="1">
                <a:solidFill>
                  <a:srgbClr val="FFFFFF"/>
                </a:solidFill>
              </a:rPr>
              <a:t>PerSec</a:t>
            </a:r>
            <a:endParaRPr sz="2000"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2000" dirty="0" err="1">
                <a:solidFill>
                  <a:srgbClr val="FFFFFF"/>
                </a:solidFill>
              </a:rPr>
              <a:t>Colour</a:t>
            </a:r>
            <a:r>
              <a:rPr lang="en-US" sz="2000" dirty="0">
                <a:solidFill>
                  <a:srgbClr val="FFFFFF"/>
                </a:solidFill>
              </a:rPr>
              <a:t>/Color</a:t>
            </a:r>
            <a:endParaRPr sz="2000"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2000" dirty="0">
                <a:solidFill>
                  <a:srgbClr val="FFFFFF"/>
                </a:solidFill>
              </a:rPr>
              <a:t>Long service breakdown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2000" dirty="0">
                <a:solidFill>
                  <a:srgbClr val="FFFFFF"/>
                </a:solidFill>
              </a:rPr>
              <a:t>10+ years legacy</a:t>
            </a:r>
            <a:endParaRPr sz="2000" dirty="0">
              <a:solidFill>
                <a:srgbClr val="FFFFFF"/>
              </a:solidFill>
            </a:endParaRPr>
          </a:p>
        </p:txBody>
      </p:sp>
      <p:pic>
        <p:nvPicPr>
          <p:cNvPr id="2050" name="Picture 2" descr="skills GIF">
            <a:extLst>
              <a:ext uri="{FF2B5EF4-FFF2-40B4-BE49-F238E27FC236}">
                <a16:creationId xmlns:a16="http://schemas.microsoft.com/office/drawing/2014/main" id="{718CE930-6CB3-47B8-8A97-D578C869F11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650" y="1925638"/>
            <a:ext cx="3689350" cy="368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74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Resumes/Technical</a:t>
            </a:r>
            <a:endParaRPr dirty="0"/>
          </a:p>
        </p:txBody>
      </p:sp>
      <p:sp>
        <p:nvSpPr>
          <p:cNvPr id="274" name="Google Shape;274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Summary (On your resume)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Where did you come from (Technical)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What are you doing now?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What do you want to be doing in the future?</a:t>
            </a:r>
            <a:endParaRPr dirty="0">
              <a:solidFill>
                <a:srgbClr val="FFFFFF"/>
              </a:solidFill>
            </a:endParaRPr>
          </a:p>
          <a:p>
            <a:pPr>
              <a:spcBef>
                <a:spcPts val="0"/>
              </a:spcBef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When do I work on my resume? 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L33T HAX0R</a:t>
            </a:r>
          </a:p>
          <a:p>
            <a:pPr>
              <a:spcBef>
                <a:spcPts val="0"/>
              </a:spcBef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How to display technical abilities to a non-security, non-technical recruiter?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Technical Table: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pic>
        <p:nvPicPr>
          <p:cNvPr id="275" name="Google Shape;2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7500" y="990175"/>
            <a:ext cx="2807851" cy="25350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6" name="Google Shape;276;p31"/>
          <p:cNvGraphicFramePr/>
          <p:nvPr>
            <p:extLst>
              <p:ext uri="{D42A27DB-BD31-4B8C-83A1-F6EECF244321}">
                <p14:modId xmlns:p14="http://schemas.microsoft.com/office/powerpoint/2010/main" val="280791525"/>
              </p:ext>
            </p:extLst>
          </p:nvPr>
        </p:nvGraphicFramePr>
        <p:xfrm>
          <a:off x="838200" y="3886775"/>
          <a:ext cx="10287000" cy="1981050"/>
        </p:xfrm>
        <a:graphic>
          <a:graphicData uri="http://schemas.openxmlformats.org/drawingml/2006/table">
            <a:tbl>
              <a:tblPr>
                <a:noFill/>
                <a:tableStyleId>{CE5D52A1-EDEC-4106-BC6E-90AD205D5CA7}</a:tableStyleId>
              </a:tblPr>
              <a:tblGrid>
                <a:gridCol w="1693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9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err="1"/>
                        <a:t>Pentesting</a:t>
                      </a:r>
                      <a:endParaRPr b="1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nmap</a:t>
                      </a:r>
                      <a:r>
                        <a:rPr lang="en-US" dirty="0"/>
                        <a:t>, Metasploit, </a:t>
                      </a:r>
                      <a:r>
                        <a:rPr lang="en-US" dirty="0" err="1"/>
                        <a:t>usbrip</a:t>
                      </a:r>
                      <a:r>
                        <a:rPr lang="en-US" dirty="0"/>
                        <a:t>,  Kali Linux, </a:t>
                      </a:r>
                      <a:r>
                        <a:rPr lang="en-US" dirty="0" err="1"/>
                        <a:t>WiFi</a:t>
                      </a:r>
                      <a:r>
                        <a:rPr lang="en-US" dirty="0"/>
                        <a:t>, Networks, </a:t>
                      </a:r>
                      <a:r>
                        <a:rPr lang="en-US" dirty="0" err="1"/>
                        <a:t>HexEditor</a:t>
                      </a:r>
                      <a:r>
                        <a:rPr lang="en-US" dirty="0"/>
                        <a:t>, Onyx, </a:t>
                      </a:r>
                      <a:r>
                        <a:rPr lang="en-US" dirty="0" err="1"/>
                        <a:t>Picachu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/>
                        <a:t>Virtualization</a:t>
                      </a:r>
                      <a:endParaRPr b="1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VM Ware Enterprise, AWS, GCP, GCP to AWS Migration, Kali Linux, Arch Linux, Furry, EKS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Scripting/Coding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C, C++, Python (Advanced), GoLang (Read), GARLang, Javascript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Defense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IDS/IPS, Splunk Certified, Bluecoat, SOC Analysis, Elastic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Networking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IP/TCP, UDP, FTP, BGP, EIGRP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Linked In</a:t>
            </a:r>
            <a:endParaRPr dirty="0"/>
          </a:p>
        </p:txBody>
      </p:sp>
      <p:sp>
        <p:nvSpPr>
          <p:cNvPr id="295" name="Google Shape;295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Why Linked In?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Summary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Use your LI summary as a 2-3 paragraph resume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Who you are, what your skill-set strengths are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Community engagement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Job Experience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List the company you are working for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Give info about the company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Give info about what your responsibilities are/were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Recommendations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Ask for recommendations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Parents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Line Managers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Team Mates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Clients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Skills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Is there value, and how?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What a recruiter sees??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077" name="Picture 5" descr="comedy central GIF by Corporate">
            <a:extLst>
              <a:ext uri="{FF2B5EF4-FFF2-40B4-BE49-F238E27FC236}">
                <a16:creationId xmlns:a16="http://schemas.microsoft.com/office/drawing/2014/main" id="{1C35A5CB-FDFF-4765-B848-7D90DAA85E3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801" y="1825625"/>
            <a:ext cx="5918199" cy="332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9850" y="152400"/>
            <a:ext cx="5938237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975" y="56850"/>
            <a:ext cx="4105693" cy="65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4"/>
          <p:cNvSpPr txBox="1">
            <a:spLocks noGrp="1"/>
          </p:cNvSpPr>
          <p:nvPr>
            <p:ph type="body" idx="1"/>
          </p:nvPr>
        </p:nvSpPr>
        <p:spPr>
          <a:xfrm>
            <a:off x="8068225" y="982650"/>
            <a:ext cx="3938700" cy="1501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-US" sz="1200" b="1" dirty="0">
                <a:solidFill>
                  <a:srgbClr val="000000"/>
                </a:solidFill>
              </a:rPr>
              <a:t>Search Results</a:t>
            </a:r>
            <a:endParaRPr sz="1200" b="1" dirty="0">
              <a:solidFill>
                <a:srgbClr val="000000"/>
              </a:solidFill>
            </a:endParaRPr>
          </a:p>
          <a:p>
            <a:pPr marL="91440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-US" sz="1200" b="1" dirty="0">
                <a:solidFill>
                  <a:srgbClr val="000000"/>
                </a:solidFill>
              </a:rPr>
              <a:t>have company connections</a:t>
            </a:r>
            <a:endParaRPr sz="1200" b="1" dirty="0">
              <a:solidFill>
                <a:srgbClr val="000000"/>
              </a:solidFill>
            </a:endParaRPr>
          </a:p>
          <a:p>
            <a:pPr marL="91440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-US" sz="1200" b="1" dirty="0">
                <a:solidFill>
                  <a:srgbClr val="000000"/>
                </a:solidFill>
              </a:rPr>
              <a:t>open to new opportunities</a:t>
            </a:r>
            <a:endParaRPr sz="1200" b="1" dirty="0">
              <a:solidFill>
                <a:srgbClr val="000000"/>
              </a:solidFill>
            </a:endParaRPr>
          </a:p>
          <a:p>
            <a:pPr marL="91440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-US" sz="1200" b="1" dirty="0">
                <a:solidFill>
                  <a:srgbClr val="000000"/>
                </a:solidFill>
              </a:rPr>
              <a:t>are more likely to respond</a:t>
            </a:r>
            <a:endParaRPr sz="1200" b="1" dirty="0">
              <a:solidFill>
                <a:srgbClr val="000000"/>
              </a:solidFill>
            </a:endParaRPr>
          </a:p>
          <a:p>
            <a:pPr marL="91440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-US" sz="1200" b="1" dirty="0">
                <a:solidFill>
                  <a:srgbClr val="000000"/>
                </a:solidFill>
              </a:rPr>
              <a:t>total candidates</a:t>
            </a:r>
            <a:endParaRPr sz="1200" b="1" dirty="0">
              <a:solidFill>
                <a:srgbClr val="000000"/>
              </a:solidFill>
            </a:endParaRPr>
          </a:p>
        </p:txBody>
      </p:sp>
      <p:cxnSp>
        <p:nvCxnSpPr>
          <p:cNvPr id="304" name="Google Shape;304;p34"/>
          <p:cNvCxnSpPr/>
          <p:nvPr/>
        </p:nvCxnSpPr>
        <p:spPr>
          <a:xfrm rot="10800000">
            <a:off x="8036325" y="589975"/>
            <a:ext cx="3917400" cy="10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 uiExpand="1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819580"/>
            <a:ext cx="5953125" cy="48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74" y="1188225"/>
            <a:ext cx="5792626" cy="3031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425" y="4388950"/>
            <a:ext cx="5626575" cy="223123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94;p33">
            <a:extLst>
              <a:ext uri="{FF2B5EF4-FFF2-40B4-BE49-F238E27FC236}">
                <a16:creationId xmlns:a16="http://schemas.microsoft.com/office/drawing/2014/main" id="{D5D04152-2E64-4A36-8694-F0EA8D72F9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681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2800" dirty="0"/>
              <a:t>What Matters: Linked In/ Open To New Opportunities</a:t>
            </a: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Engagement : Notes Outline</a:t>
            </a:r>
            <a:endParaRPr dirty="0"/>
          </a:p>
        </p:txBody>
      </p:sp>
      <p:sp>
        <p:nvSpPr>
          <p:cNvPr id="148" name="Google Shape;148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b="1" dirty="0"/>
              <a:t>Introduction: </a:t>
            </a:r>
            <a:r>
              <a:rPr lang="en-US" dirty="0"/>
              <a:t>/</a:t>
            </a:r>
            <a:r>
              <a:rPr lang="en-US" dirty="0" err="1"/>
              <a:t>whoami</a:t>
            </a:r>
            <a:r>
              <a:rPr lang="en-US" dirty="0"/>
              <a:t> /ipconfig all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b="1" dirty="0"/>
              <a:t>My path into infosec: </a:t>
            </a:r>
            <a:r>
              <a:rPr lang="en-US" dirty="0"/>
              <a:t>I recruit hackers, therefore I am...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b="1" dirty="0"/>
              <a:t>Your entry into Infosec:</a:t>
            </a:r>
            <a:r>
              <a:rPr lang="en-US" dirty="0"/>
              <a:t> “To know the next step, one must understand the last step”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b="1" dirty="0"/>
              <a:t>What matters?: </a:t>
            </a:r>
            <a:r>
              <a:rPr lang="en-US" dirty="0"/>
              <a:t>Resumes, Linked In, etc.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b="1" dirty="0"/>
              <a:t>Your career:</a:t>
            </a:r>
            <a:r>
              <a:rPr lang="en-US" dirty="0"/>
              <a:t> Short term vs Long Term Career decisions 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b="1" dirty="0"/>
              <a:t>Tips/Summary: </a:t>
            </a:r>
            <a:r>
              <a:rPr lang="en-US" dirty="0"/>
              <a:t>As it says on the tin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b="1" dirty="0"/>
              <a:t>Questions:</a:t>
            </a:r>
            <a:r>
              <a:rPr lang="en-US" dirty="0"/>
              <a:t> Hopefully plenty!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Matters: Applications</a:t>
            </a:r>
            <a:endParaRPr/>
          </a:p>
        </p:txBody>
      </p:sp>
      <p:sp>
        <p:nvSpPr>
          <p:cNvPr id="317" name="Google Shape;317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What jobs do I apply for?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Job Description?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Are you interested in the job?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Understanding who wrote/built the job description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1 JD = 1 Job?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Do you believe in your heart of hearts you can do the job?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If its a reach, when do I go for it?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pic>
        <p:nvPicPr>
          <p:cNvPr id="320" name="Google Shape;32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7425" y="3777650"/>
            <a:ext cx="4347801" cy="285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Closing the deal</a:t>
            </a:r>
            <a:endParaRPr dirty="0"/>
          </a:p>
        </p:txBody>
      </p:sp>
      <p:sp>
        <p:nvSpPr>
          <p:cNvPr id="339" name="Google Shape;339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Points to consider before accepting a offer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Does the job fit my skills and abilities?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Does the company match my ethics/culture?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Do I get on with the team mates, line manager and higher ups?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The Offer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Short term gain?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Base Salary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Benefits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Perks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Travel/Location/Relocation</a:t>
            </a:r>
            <a:endParaRPr dirty="0">
              <a:solidFill>
                <a:srgbClr val="FFFFFF"/>
              </a:solidFill>
            </a:endParaRPr>
          </a:p>
          <a:p>
            <a:pPr lvl="1">
              <a:spcBef>
                <a:spcPts val="0"/>
              </a:spcBef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</a:rPr>
              <a:t>Medium Term</a:t>
            </a:r>
          </a:p>
          <a:p>
            <a:pPr lvl="2">
              <a:spcBef>
                <a:spcPts val="0"/>
              </a:spcBef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What skills and exp will I gain in this position?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Long term gain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What value will this job bring to my career?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How will this title look on my resume/LinkedIn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What value does this add to my future?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-US" b="1" dirty="0">
                <a:solidFill>
                  <a:srgbClr val="FF0000"/>
                </a:solidFill>
              </a:rPr>
              <a:t>MONEY TALK and agency recruiters</a:t>
            </a:r>
            <a:endParaRPr b="1" dirty="0">
              <a:solidFill>
                <a:srgbClr val="FF0000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Accept/Decline</a:t>
            </a:r>
            <a:endParaRPr dirty="0">
              <a:solidFill>
                <a:srgbClr val="FFFFFF"/>
              </a:solidFill>
            </a:endParaRPr>
          </a:p>
          <a:p>
            <a:pPr marL="91440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sz="2400" dirty="0">
              <a:solidFill>
                <a:srgbClr val="FFFFFF"/>
              </a:solidFill>
            </a:endParaRPr>
          </a:p>
        </p:txBody>
      </p:sp>
      <p:pic>
        <p:nvPicPr>
          <p:cNvPr id="4098" name="Picture 2" descr="its always sunny in philadelphia job GIF">
            <a:extLst>
              <a:ext uri="{FF2B5EF4-FFF2-40B4-BE49-F238E27FC236}">
                <a16:creationId xmlns:a16="http://schemas.microsoft.com/office/drawing/2014/main" id="{B121F892-4390-4D30-9CF5-A7B8B039BBD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58" y="1690824"/>
            <a:ext cx="5003617" cy="37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3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3"/>
          <p:cNvSpPr txBox="1">
            <a:spLocks noGrp="1"/>
          </p:cNvSpPr>
          <p:nvPr>
            <p:ph type="ctrTitle"/>
          </p:nvPr>
        </p:nvSpPr>
        <p:spPr>
          <a:xfrm>
            <a:off x="4453128" y="552030"/>
            <a:ext cx="6952972" cy="892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dk1"/>
              </a:buClr>
              <a:buSzPts val="6000"/>
            </a:pPr>
            <a:r>
              <a:rPr lang="en-US" dirty="0"/>
              <a:t>Hacker Careers 101</a:t>
            </a:r>
            <a:endParaRPr dirty="0"/>
          </a:p>
        </p:txBody>
      </p:sp>
      <p:sp>
        <p:nvSpPr>
          <p:cNvPr id="373" name="Google Shape;373;p43"/>
          <p:cNvSpPr txBox="1">
            <a:spLocks noGrp="1"/>
          </p:cNvSpPr>
          <p:nvPr>
            <p:ph type="subTitle" idx="1"/>
          </p:nvPr>
        </p:nvSpPr>
        <p:spPr>
          <a:xfrm>
            <a:off x="7149875" y="4963701"/>
            <a:ext cx="4750800" cy="11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b="1"/>
              <a:t>Your career</a:t>
            </a:r>
            <a:r>
              <a:rPr lang="en-US"/>
              <a:t> </a:t>
            </a:r>
            <a:endParaRPr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Short term vs Long Term Career decisions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Your Career</a:t>
            </a:r>
            <a:endParaRPr/>
          </a:p>
        </p:txBody>
      </p:sp>
      <p:sp>
        <p:nvSpPr>
          <p:cNvPr id="379" name="Google Shape;379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Discussion</a:t>
            </a:r>
            <a:endParaRPr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>
                <a:solidFill>
                  <a:srgbClr val="FFFFFF"/>
                </a:solidFill>
              </a:rPr>
              <a:t>The MONEY</a:t>
            </a:r>
            <a:endParaRPr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>
                <a:solidFill>
                  <a:srgbClr val="FFFFFF"/>
                </a:solidFill>
              </a:rPr>
              <a:t>The JOB</a:t>
            </a:r>
            <a:endParaRPr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>
                <a:solidFill>
                  <a:srgbClr val="FFFFFF"/>
                </a:solidFill>
              </a:rPr>
              <a:t>The RESUME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80" name="Google Shape;380;p44" descr="make it rain money 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2975" y="3598225"/>
            <a:ext cx="4572000" cy="257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4" descr="life career 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5250" y="1082825"/>
            <a:ext cx="4132793" cy="52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4" descr="great success win 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1525" y="1316400"/>
            <a:ext cx="3793450" cy="21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5"/>
          <p:cNvSpPr txBox="1">
            <a:spLocks noGrp="1"/>
          </p:cNvSpPr>
          <p:nvPr>
            <p:ph type="ctrTitle"/>
          </p:nvPr>
        </p:nvSpPr>
        <p:spPr>
          <a:xfrm>
            <a:off x="5308000" y="552030"/>
            <a:ext cx="60981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I Recruit Hackers</a:t>
            </a:r>
            <a:endParaRPr/>
          </a:p>
        </p:txBody>
      </p:sp>
      <p:sp>
        <p:nvSpPr>
          <p:cNvPr id="388" name="Google Shape;388;p45"/>
          <p:cNvSpPr txBox="1">
            <a:spLocks noGrp="1"/>
          </p:cNvSpPr>
          <p:nvPr>
            <p:ph type="subTitle" idx="1"/>
          </p:nvPr>
        </p:nvSpPr>
        <p:spPr>
          <a:xfrm>
            <a:off x="7149875" y="4963701"/>
            <a:ext cx="4750800" cy="11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3600" b="1"/>
              <a:t>Tips/Summary</a:t>
            </a:r>
            <a:r>
              <a:rPr lang="en-US" b="1"/>
              <a:t> </a:t>
            </a:r>
            <a:endParaRPr b="1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/>
              <a:t>As it says on the tin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Tips and Summary</a:t>
            </a:r>
            <a:endParaRPr dirty="0"/>
          </a:p>
        </p:txBody>
      </p:sp>
      <p:sp>
        <p:nvSpPr>
          <p:cNvPr id="394" name="Google Shape;39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518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RECRUITER 101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Get involved with the community!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ABL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Help the less experienced and learn from those more experienced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Treat every job application process like it is your dream job. 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If you trust your recruiter, talk money, BUT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Don't only think about the short-term gain, think about your career!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Don’t bypass your recruiter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Don’t hack the job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endParaRPr lang="en-US" dirty="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pic>
        <p:nvPicPr>
          <p:cNvPr id="395" name="Google Shape;395;p46" descr="the simpsons tips 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5525" y="3643925"/>
            <a:ext cx="4572000" cy="2532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6" descr="Women Thats Good GIF by SoulPancak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5525" y="365125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Sources/Links</a:t>
            </a:r>
            <a:endParaRPr/>
          </a:p>
        </p:txBody>
      </p:sp>
      <p:sp>
        <p:nvSpPr>
          <p:cNvPr id="402" name="Google Shape;402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*FORBES article on gender based applications looking at how “Applicable” someone is toa  Job Description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</a:t>
            </a:r>
            <a:r>
              <a:rPr lang="en-US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https://www.forbes.com/sites/womensmedia/2014/04/28/act-now-to-shrink-the-confidence-gap/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*LinkedIn: Women Apply to Fewer Jobs Than Men, But Are More Likely to Get Hired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</a:t>
            </a:r>
            <a:r>
              <a:rPr lang="en-US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https://business.linkedin.com/talent-solutions/blog/diversity/2019/how-women-find-jobs-gender-report</a:t>
            </a:r>
            <a:endParaRPr lang="en-US" sz="11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*GIPHY: Gifs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ZA" sz="1100" dirty="0">
                <a:hlinkClick r:id="rId5"/>
              </a:rPr>
              <a:t>https://giphy.com/</a:t>
            </a:r>
            <a:endParaRPr sz="11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8"/>
          <p:cNvSpPr txBox="1">
            <a:spLocks noGrp="1"/>
          </p:cNvSpPr>
          <p:nvPr>
            <p:ph type="ctrTitle"/>
          </p:nvPr>
        </p:nvSpPr>
        <p:spPr>
          <a:xfrm>
            <a:off x="4178808" y="552030"/>
            <a:ext cx="7227292" cy="865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dk1"/>
              </a:buClr>
              <a:buSzPts val="6000"/>
            </a:pPr>
            <a:r>
              <a:rPr lang="en-US" dirty="0"/>
              <a:t>Hacker Careers 101</a:t>
            </a:r>
            <a:endParaRPr dirty="0"/>
          </a:p>
        </p:txBody>
      </p:sp>
      <p:sp>
        <p:nvSpPr>
          <p:cNvPr id="408" name="Google Shape;408;p48"/>
          <p:cNvSpPr txBox="1">
            <a:spLocks noGrp="1"/>
          </p:cNvSpPr>
          <p:nvPr>
            <p:ph type="subTitle" idx="1"/>
          </p:nvPr>
        </p:nvSpPr>
        <p:spPr>
          <a:xfrm>
            <a:off x="7149875" y="4963701"/>
            <a:ext cx="4750800" cy="11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b="1"/>
              <a:t>Questions!</a:t>
            </a:r>
            <a:r>
              <a:rPr lang="en-US" b="1"/>
              <a:t> 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Speak now or forever hold your peace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8"/>
          <p:cNvSpPr txBox="1">
            <a:spLocks noGrp="1"/>
          </p:cNvSpPr>
          <p:nvPr>
            <p:ph type="ctrTitle"/>
          </p:nvPr>
        </p:nvSpPr>
        <p:spPr>
          <a:xfrm>
            <a:off x="5308000" y="552030"/>
            <a:ext cx="60981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I Recruit Hackers</a:t>
            </a:r>
            <a:endParaRPr/>
          </a:p>
        </p:txBody>
      </p:sp>
      <p:sp>
        <p:nvSpPr>
          <p:cNvPr id="408" name="Google Shape;408;p48"/>
          <p:cNvSpPr txBox="1">
            <a:spLocks noGrp="1"/>
          </p:cNvSpPr>
          <p:nvPr>
            <p:ph type="subTitle" idx="1"/>
          </p:nvPr>
        </p:nvSpPr>
        <p:spPr>
          <a:xfrm>
            <a:off x="7149875" y="4963701"/>
            <a:ext cx="4750800" cy="11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b="1" dirty="0"/>
              <a:t>Socials</a:t>
            </a:r>
            <a:endParaRPr b="1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Find me!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DB5EB5-A5D3-4BB0-9C8B-4BF7C4F08EE7}"/>
              </a:ext>
            </a:extLst>
          </p:cNvPr>
          <p:cNvSpPr/>
          <p:nvPr/>
        </p:nvSpPr>
        <p:spPr>
          <a:xfrm>
            <a:off x="5308000" y="1586522"/>
            <a:ext cx="15632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>
                <a:hlinkClick r:id="rId3"/>
              </a:rPr>
              <a:t>@</a:t>
            </a:r>
            <a:r>
              <a:rPr lang="en-ZA" dirty="0" err="1">
                <a:hlinkClick r:id="rId3"/>
              </a:rPr>
              <a:t>AngusRedBlue</a:t>
            </a:r>
            <a:endParaRPr lang="en-ZA" dirty="0"/>
          </a:p>
          <a:p>
            <a:endParaRPr lang="en-ZA" dirty="0"/>
          </a:p>
          <a:p>
            <a:endParaRPr lang="en-ZA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C61035-F2AF-490D-9A3D-FE5DF07F30DF}"/>
              </a:ext>
            </a:extLst>
          </p:cNvPr>
          <p:cNvSpPr/>
          <p:nvPr/>
        </p:nvSpPr>
        <p:spPr>
          <a:xfrm>
            <a:off x="5285375" y="2040641"/>
            <a:ext cx="12827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>
                <a:hlinkClick r:id="rId4"/>
              </a:rPr>
              <a:t>@</a:t>
            </a:r>
            <a:r>
              <a:rPr lang="en-ZA" dirty="0" err="1">
                <a:hlinkClick r:id="rId4"/>
              </a:rPr>
              <a:t>hack_south</a:t>
            </a:r>
            <a:endParaRPr lang="en-Z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BBCBAD-BF6A-4EB8-8ED9-884D9723D5E6}"/>
              </a:ext>
            </a:extLst>
          </p:cNvPr>
          <p:cNvSpPr/>
          <p:nvPr/>
        </p:nvSpPr>
        <p:spPr>
          <a:xfrm>
            <a:off x="5293988" y="2457801"/>
            <a:ext cx="24833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>
                <a:hlinkClick r:id="rId5"/>
              </a:rPr>
              <a:t>https://github.com/AngusRed</a:t>
            </a:r>
            <a:endParaRPr lang="en-Z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CD9205-C6A5-4C73-B744-FD75AB09628A}"/>
              </a:ext>
            </a:extLst>
          </p:cNvPr>
          <p:cNvSpPr/>
          <p:nvPr/>
        </p:nvSpPr>
        <p:spPr>
          <a:xfrm>
            <a:off x="5303743" y="2879308"/>
            <a:ext cx="10999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>
                <a:hlinkClick r:id="rId6"/>
              </a:rPr>
              <a:t>/in/chwroth/</a:t>
            </a:r>
            <a:endParaRPr lang="en-Z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BBBD42-3B9A-4351-896D-2AF83CC76725}"/>
              </a:ext>
            </a:extLst>
          </p:cNvPr>
          <p:cNvSpPr/>
          <p:nvPr/>
        </p:nvSpPr>
        <p:spPr>
          <a:xfrm>
            <a:off x="5253497" y="3293591"/>
            <a:ext cx="16177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>
                <a:hlinkClick r:id="rId7"/>
              </a:rPr>
              <a:t>HTB User/195578</a:t>
            </a:r>
            <a:endParaRPr lang="en-ZA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11B591B-B595-4301-B346-4B8C3F2B86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2414" y="1550273"/>
            <a:ext cx="395586" cy="395586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568253C7-EF1D-4BFD-963F-B7606077EC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2414" y="2021923"/>
            <a:ext cx="395586" cy="395586"/>
          </a:xfrm>
          <a:prstGeom prst="rect">
            <a:avLst/>
          </a:prstGeom>
        </p:spPr>
      </p:pic>
      <p:pic>
        <p:nvPicPr>
          <p:cNvPr id="10" name="Picture 9" descr="A picture containing computer&#10;&#10;Description automatically generated">
            <a:extLst>
              <a:ext uri="{FF2B5EF4-FFF2-40B4-BE49-F238E27FC236}">
                <a16:creationId xmlns:a16="http://schemas.microsoft.com/office/drawing/2014/main" id="{1CE6C130-BD71-4F20-B11B-A25F752D1A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1187" y="2466696"/>
            <a:ext cx="355194" cy="355194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1448C2BF-91F1-4F8E-AE7B-65658D052D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92574" y="2846557"/>
            <a:ext cx="363807" cy="363807"/>
          </a:xfrm>
          <a:prstGeom prst="rect">
            <a:avLst/>
          </a:prstGeom>
        </p:spPr>
      </p:pic>
      <p:pic>
        <p:nvPicPr>
          <p:cNvPr id="1026" name="Picture 2" descr="Hack The Box - Hack The Box added a new photo. | Facebook">
            <a:extLst>
              <a:ext uri="{FF2B5EF4-FFF2-40B4-BE49-F238E27FC236}">
                <a16:creationId xmlns:a16="http://schemas.microsoft.com/office/drawing/2014/main" id="{1C034AC6-0DF5-4AA0-8BD1-19C2B25B1E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7" b="-1"/>
          <a:stretch/>
        </p:blipFill>
        <p:spPr bwMode="auto">
          <a:xfrm>
            <a:off x="4892574" y="3293591"/>
            <a:ext cx="355195" cy="3561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055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9"/>
          <p:cNvSpPr txBox="1">
            <a:spLocks noGrp="1"/>
          </p:cNvSpPr>
          <p:nvPr>
            <p:ph type="ctrTitle"/>
          </p:nvPr>
        </p:nvSpPr>
        <p:spPr>
          <a:xfrm>
            <a:off x="5339850" y="467055"/>
            <a:ext cx="60981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Thanks!</a:t>
            </a:r>
            <a:endParaRPr/>
          </a:p>
        </p:txBody>
      </p:sp>
      <p:sp>
        <p:nvSpPr>
          <p:cNvPr id="414" name="Google Shape;414;p49"/>
          <p:cNvSpPr txBox="1">
            <a:spLocks noGrp="1"/>
          </p:cNvSpPr>
          <p:nvPr>
            <p:ph type="subTitle" idx="1"/>
          </p:nvPr>
        </p:nvSpPr>
        <p:spPr>
          <a:xfrm>
            <a:off x="5339850" y="1183775"/>
            <a:ext cx="5945100" cy="47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 dirty="0"/>
              <a:t> </a:t>
            </a:r>
            <a:endParaRPr sz="2400" b="1" dirty="0"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b="1" dirty="0"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ctrTitle"/>
          </p:nvPr>
        </p:nvSpPr>
        <p:spPr>
          <a:xfrm>
            <a:off x="4059936" y="552030"/>
            <a:ext cx="7346164" cy="837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dk1"/>
              </a:buClr>
              <a:buSzPts val="6000"/>
            </a:pPr>
            <a:r>
              <a:rPr lang="en-US" dirty="0"/>
              <a:t>Hacker Careers 101</a:t>
            </a:r>
            <a:endParaRPr dirty="0"/>
          </a:p>
        </p:txBody>
      </p:sp>
      <p:sp>
        <p:nvSpPr>
          <p:cNvPr id="154" name="Google Shape;154;p16"/>
          <p:cNvSpPr txBox="1"/>
          <p:nvPr/>
        </p:nvSpPr>
        <p:spPr>
          <a:xfrm>
            <a:off x="8225500" y="4894025"/>
            <a:ext cx="3180600" cy="14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Char char="●"/>
            </a:pPr>
            <a:r>
              <a:rPr lang="en-US" sz="3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Introduction</a:t>
            </a:r>
            <a:endParaRPr sz="36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Char char="●"/>
            </a:pPr>
            <a:r>
              <a:rPr lang="en-US" sz="17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/whoami /ipconfig all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>
            <a:spLocks noGrp="1"/>
          </p:cNvSpPr>
          <p:nvPr>
            <p:ph type="title"/>
          </p:nvPr>
        </p:nvSpPr>
        <p:spPr>
          <a:xfrm>
            <a:off x="923125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Introduction – $ career/ ls -a</a:t>
            </a:r>
            <a:endParaRPr/>
          </a:p>
        </p:txBody>
      </p:sp>
      <p:sp>
        <p:nvSpPr>
          <p:cNvPr id="160" name="Google Shape;160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dirty="0"/>
              <a:t>Charles H Wroth</a:t>
            </a:r>
            <a:endParaRPr dirty="0"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*</a:t>
            </a:r>
            <a:r>
              <a:rPr lang="en-US" b="1" dirty="0"/>
              <a:t>6 Years: Former British Airborne (3 PARA) UK</a:t>
            </a:r>
            <a:endParaRPr b="1" dirty="0"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  -2 Years as a machine gunner</a:t>
            </a:r>
            <a:endParaRPr dirty="0"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  -4 Years as a signals detachment </a:t>
            </a:r>
            <a:r>
              <a:rPr lang="en-US" dirty="0" err="1"/>
              <a:t>cmdr</a:t>
            </a:r>
            <a:endParaRPr dirty="0"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*</a:t>
            </a:r>
            <a:r>
              <a:rPr lang="en-US" b="1" dirty="0"/>
              <a:t>6 Years :High Risk Security Advisor (</a:t>
            </a:r>
            <a:r>
              <a:rPr lang="en-US" b="1" dirty="0" err="1"/>
              <a:t>PhysSec</a:t>
            </a:r>
            <a:r>
              <a:rPr lang="en-US" b="1" dirty="0"/>
              <a:t>)</a:t>
            </a:r>
            <a:endParaRPr b="1" dirty="0"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  -O&amp;G</a:t>
            </a:r>
            <a:endParaRPr dirty="0"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  -Mining and Minerals</a:t>
            </a:r>
            <a:endParaRPr dirty="0"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  -Anti-Piracy</a:t>
            </a:r>
            <a:endParaRPr dirty="0"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  -HECPO</a:t>
            </a:r>
            <a:endParaRPr dirty="0"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  -Coxswain</a:t>
            </a:r>
            <a:endParaRPr dirty="0"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  -Team Medic</a:t>
            </a:r>
            <a:endParaRPr dirty="0"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*</a:t>
            </a:r>
            <a:r>
              <a:rPr lang="en-US" b="1" dirty="0"/>
              <a:t>3 Years: Technical Security Recruiter</a:t>
            </a:r>
            <a:endParaRPr b="1" dirty="0"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 dirty="0"/>
              <a:t>  </a:t>
            </a:r>
            <a:r>
              <a:rPr lang="en-US" dirty="0"/>
              <a:t>-Technically advanced security hiring (USA, UK, RSA)</a:t>
            </a:r>
            <a:endParaRPr dirty="0"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  -B Sides Cape Town Co-Organizer (Logistics)</a:t>
            </a:r>
            <a:endParaRPr dirty="0"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  -Shell Con Raise Me mentor</a:t>
            </a:r>
            <a:endParaRPr dirty="0"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  -TMHC Chief </a:t>
            </a:r>
            <a:r>
              <a:rPr lang="en-US" dirty="0" err="1"/>
              <a:t>Shitposter</a:t>
            </a:r>
            <a:r>
              <a:rPr lang="en-US" dirty="0"/>
              <a:t>/Destroyer of Dreams (Recently MOD)</a:t>
            </a:r>
            <a:endParaRPr dirty="0"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  -Working to become a DFIR Consultant</a:t>
            </a:r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  -Hack South Founder</a:t>
            </a:r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endParaRPr dirty="0"/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2619" y="3505000"/>
            <a:ext cx="2882000" cy="29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6125" y="868050"/>
            <a:ext cx="3542175" cy="263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>
            <a:alphaModFix/>
          </a:blip>
          <a:srcRect b="24998"/>
          <a:stretch/>
        </p:blipFill>
        <p:spPr>
          <a:xfrm>
            <a:off x="5346381" y="3292675"/>
            <a:ext cx="2356800" cy="13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>
            <a:spLocks noGrp="1"/>
          </p:cNvSpPr>
          <p:nvPr>
            <p:ph type="ctrTitle"/>
          </p:nvPr>
        </p:nvSpPr>
        <p:spPr>
          <a:xfrm>
            <a:off x="3950208" y="552030"/>
            <a:ext cx="7455892" cy="901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dk1"/>
              </a:buClr>
              <a:buSzPts val="6000"/>
            </a:pPr>
            <a:r>
              <a:rPr lang="en-US" dirty="0"/>
              <a:t>Hacker Careers 101</a:t>
            </a:r>
            <a:endParaRPr dirty="0"/>
          </a:p>
        </p:txBody>
      </p:sp>
      <p:sp>
        <p:nvSpPr>
          <p:cNvPr id="177" name="Google Shape;177;p19"/>
          <p:cNvSpPr txBox="1"/>
          <p:nvPr/>
        </p:nvSpPr>
        <p:spPr>
          <a:xfrm>
            <a:off x="6698750" y="4294875"/>
            <a:ext cx="4707300" cy="20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Char char="●"/>
            </a:pPr>
            <a:r>
              <a:rPr lang="en-US" sz="3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My path into infosec</a:t>
            </a:r>
            <a:endParaRPr sz="36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228600" lvl="0" indent="-292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Char char="●"/>
            </a:pPr>
            <a:r>
              <a:rPr lang="en-US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 recruit hackers, therefore I am...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>
            <a:spLocks noGrp="1"/>
          </p:cNvSpPr>
          <p:nvPr>
            <p:ph type="title"/>
          </p:nvPr>
        </p:nvSpPr>
        <p:spPr>
          <a:xfrm>
            <a:off x="838200" y="997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My path into Infosec?		</a:t>
            </a:r>
            <a:endParaRPr/>
          </a:p>
        </p:txBody>
      </p:sp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0550" y="1425407"/>
            <a:ext cx="2756400" cy="192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8675" y="1425388"/>
            <a:ext cx="2037159" cy="192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91672" y="1425410"/>
            <a:ext cx="2756401" cy="1820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84650" y="3747988"/>
            <a:ext cx="2565200" cy="160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13375" y="3586900"/>
            <a:ext cx="2913040" cy="182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67838" y="3639287"/>
            <a:ext cx="2427528" cy="182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1720" y="3715400"/>
            <a:ext cx="2902355" cy="160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56500" y="2271211"/>
            <a:ext cx="806375" cy="6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1725" y="1425401"/>
            <a:ext cx="2756399" cy="20672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" name="Google Shape;192;p20"/>
          <p:cNvCxnSpPr/>
          <p:nvPr/>
        </p:nvCxnSpPr>
        <p:spPr>
          <a:xfrm rot="10800000" flipH="1">
            <a:off x="2569100" y="1902425"/>
            <a:ext cx="1114800" cy="297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3" name="Google Shape;193;p20"/>
          <p:cNvCxnSpPr/>
          <p:nvPr/>
        </p:nvCxnSpPr>
        <p:spPr>
          <a:xfrm rot="10800000">
            <a:off x="8089475" y="3731100"/>
            <a:ext cx="1333800" cy="189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4" name="Google Shape;194;p20"/>
          <p:cNvCxnSpPr/>
          <p:nvPr/>
        </p:nvCxnSpPr>
        <p:spPr>
          <a:xfrm flipH="1">
            <a:off x="11504850" y="3237900"/>
            <a:ext cx="3000" cy="10053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5" name="Google Shape;195;p20"/>
          <p:cNvCxnSpPr/>
          <p:nvPr/>
        </p:nvCxnSpPr>
        <p:spPr>
          <a:xfrm>
            <a:off x="8089475" y="1974600"/>
            <a:ext cx="1157100" cy="117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6" name="Google Shape;196;p20"/>
          <p:cNvCxnSpPr/>
          <p:nvPr/>
        </p:nvCxnSpPr>
        <p:spPr>
          <a:xfrm>
            <a:off x="5136825" y="1975100"/>
            <a:ext cx="1113600" cy="117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7" name="Google Shape;197;p20"/>
          <p:cNvCxnSpPr/>
          <p:nvPr/>
        </p:nvCxnSpPr>
        <p:spPr>
          <a:xfrm rot="10800000">
            <a:off x="2332475" y="3865375"/>
            <a:ext cx="1125900" cy="45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8" name="Google Shape;198;p20"/>
          <p:cNvCxnSpPr/>
          <p:nvPr/>
        </p:nvCxnSpPr>
        <p:spPr>
          <a:xfrm rot="10800000">
            <a:off x="5213250" y="3858163"/>
            <a:ext cx="1333800" cy="189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99" name="Google Shape;199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9463" y="5480838"/>
            <a:ext cx="11887201" cy="246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20"/>
          <p:cNvCxnSpPr/>
          <p:nvPr/>
        </p:nvCxnSpPr>
        <p:spPr>
          <a:xfrm flipH="1">
            <a:off x="488225" y="4405975"/>
            <a:ext cx="132900" cy="9234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01" name="Google Shape;201;p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16248" y="5748425"/>
            <a:ext cx="11213663" cy="10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"/>
          <p:cNvSpPr txBox="1">
            <a:spLocks noGrp="1"/>
          </p:cNvSpPr>
          <p:nvPr>
            <p:ph type="ctrTitle"/>
          </p:nvPr>
        </p:nvSpPr>
        <p:spPr>
          <a:xfrm>
            <a:off x="4224528" y="552030"/>
            <a:ext cx="7181572" cy="828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dk1"/>
              </a:buClr>
              <a:buSzPts val="6000"/>
            </a:pPr>
            <a:r>
              <a:rPr lang="en-US" dirty="0"/>
              <a:t>Hacker Careers 101</a:t>
            </a:r>
            <a:endParaRPr dirty="0"/>
          </a:p>
        </p:txBody>
      </p:sp>
      <p:sp>
        <p:nvSpPr>
          <p:cNvPr id="207" name="Google Shape;207;p21"/>
          <p:cNvSpPr txBox="1">
            <a:spLocks noGrp="1"/>
          </p:cNvSpPr>
          <p:nvPr>
            <p:ph type="subTitle" idx="1"/>
          </p:nvPr>
        </p:nvSpPr>
        <p:spPr>
          <a:xfrm>
            <a:off x="5870700" y="4974300"/>
            <a:ext cx="6008700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b="1"/>
              <a:t>Your entry into Infosec</a:t>
            </a:r>
            <a:endParaRPr sz="3600" b="1"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“To know the next step, one must understand the last step”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Your entry into infosec? Real</a:t>
            </a:r>
            <a:endParaRPr/>
          </a:p>
        </p:txBody>
      </p:sp>
      <p:sp>
        <p:nvSpPr>
          <p:cNvPr id="219" name="Google Shape;219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Root/s</a:t>
            </a:r>
            <a:endParaRPr b="1" dirty="0">
              <a:solidFill>
                <a:srgbClr val="FFFFFF"/>
              </a:solidFill>
            </a:endParaRPr>
          </a:p>
          <a:p>
            <a:pPr marL="13716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University Route</a:t>
            </a:r>
            <a:endParaRPr b="1"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Had an interest in tech/computers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Signed up and studied CS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Find Hacker Meetup/CTF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Get the taste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Change Major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Get internship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Go full-time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PROFIT</a:t>
            </a:r>
            <a:endParaRPr dirty="0">
              <a:solidFill>
                <a:srgbClr val="FFFFFF"/>
              </a:solidFill>
            </a:endParaRPr>
          </a:p>
          <a:p>
            <a:pPr marL="13716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Gamer Route</a:t>
            </a:r>
            <a:endParaRPr b="1"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Avid gamer as a teen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Wants to be the best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Finds cheat codes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Wants more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Learns about scripting, builds scripts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Finds the hacker community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PROFIT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  <a:p>
            <a:pPr marL="1371600" lvl="0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endParaRPr b="1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Your entry into infosec? Continued</a:t>
            </a:r>
            <a:endParaRPr/>
          </a:p>
        </p:txBody>
      </p:sp>
      <p:sp>
        <p:nvSpPr>
          <p:cNvPr id="225" name="Google Shape;225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Root/s</a:t>
            </a:r>
            <a:endParaRPr b="1" dirty="0">
              <a:solidFill>
                <a:srgbClr val="FFFFFF"/>
              </a:solidFill>
            </a:endParaRPr>
          </a:p>
          <a:p>
            <a:pPr marL="13716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Hacktivism/Justice/Taking a Stand</a:t>
            </a:r>
            <a:endParaRPr b="1"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Living your best life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Something upset you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Wanted to do something about it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Find other people that want to do something about it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Learns to do something about it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Does something about it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Gets away with it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Learns through the process that you can do it professionally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PROFIT</a:t>
            </a:r>
            <a:endParaRPr dirty="0">
              <a:solidFill>
                <a:srgbClr val="FFFFFF"/>
              </a:solidFill>
            </a:endParaRPr>
          </a:p>
          <a:p>
            <a:pPr marL="13716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Influence/Curiosity</a:t>
            </a:r>
            <a:endParaRPr b="1"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Parent/Friend/Article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Curious nature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Research at mass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Builds small skills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Finds the community (TMHC, Hack South, B Sides </a:t>
            </a:r>
            <a:r>
              <a:rPr lang="en-US" dirty="0" err="1">
                <a:solidFill>
                  <a:srgbClr val="FFFFFF"/>
                </a:solidFill>
              </a:rPr>
              <a:t>etc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etc</a:t>
            </a:r>
            <a:r>
              <a:rPr lang="en-US" dirty="0">
                <a:solidFill>
                  <a:srgbClr val="FFFFFF"/>
                </a:solidFill>
              </a:rPr>
              <a:t>)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Gets involved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PROFIT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  <a:p>
            <a:pPr marL="1371600" lvl="0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endParaRPr b="1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289</TotalTime>
  <Words>2077</Words>
  <Application>Microsoft Office PowerPoint</Application>
  <PresentationFormat>Widescreen</PresentationFormat>
  <Paragraphs>308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Courier New</vt:lpstr>
      <vt:lpstr>Lato</vt:lpstr>
      <vt:lpstr>Arial</vt:lpstr>
      <vt:lpstr>Calibri</vt:lpstr>
      <vt:lpstr>Montserrat</vt:lpstr>
      <vt:lpstr>Focus</vt:lpstr>
      <vt:lpstr>Hacker Careers 101</vt:lpstr>
      <vt:lpstr>Engagement : Notes Outline</vt:lpstr>
      <vt:lpstr>Hacker Careers 101</vt:lpstr>
      <vt:lpstr>Introduction – $ career/ ls -a</vt:lpstr>
      <vt:lpstr>Hacker Careers 101</vt:lpstr>
      <vt:lpstr>My path into Infosec?  </vt:lpstr>
      <vt:lpstr>Hacker Careers 101</vt:lpstr>
      <vt:lpstr>Your entry into infosec? Real</vt:lpstr>
      <vt:lpstr>Your entry into infosec? Continued</vt:lpstr>
      <vt:lpstr>Your entry into infosec? Continued</vt:lpstr>
      <vt:lpstr>Your entry into infosec: Summary</vt:lpstr>
      <vt:lpstr>Hacker Careers 101</vt:lpstr>
      <vt:lpstr>What matters?  Subjects:</vt:lpstr>
      <vt:lpstr>Resumes/Curriculum Vitae/CV What to think about before you start</vt:lpstr>
      <vt:lpstr>What Matters: Resumes/Curriculum Vitae/CV</vt:lpstr>
      <vt:lpstr>Resumes/Technical</vt:lpstr>
      <vt:lpstr>Linked In</vt:lpstr>
      <vt:lpstr>PowerPoint Presentation</vt:lpstr>
      <vt:lpstr>What Matters: Linked In/ Open To New Opportunities</vt:lpstr>
      <vt:lpstr>What Matters: Applications</vt:lpstr>
      <vt:lpstr>Closing the deal</vt:lpstr>
      <vt:lpstr>Hacker Careers 101</vt:lpstr>
      <vt:lpstr>Your Career</vt:lpstr>
      <vt:lpstr>I Recruit Hackers</vt:lpstr>
      <vt:lpstr>Tips and Summary</vt:lpstr>
      <vt:lpstr>Sources/Links</vt:lpstr>
      <vt:lpstr>Hacker Careers 101</vt:lpstr>
      <vt:lpstr>I Recruit Hackers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Recruit Hackers</dc:title>
  <dc:creator>Charles.Wroth</dc:creator>
  <cp:lastModifiedBy>Charles Hein Wroth</cp:lastModifiedBy>
  <cp:revision>21</cp:revision>
  <dcterms:modified xsi:type="dcterms:W3CDTF">2020-05-22T12:10:44Z</dcterms:modified>
</cp:coreProperties>
</file>